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1.png" ContentType="image/png"/>
  <Override PartName="/ppt/media/image9.jpeg" ContentType="image/jpeg"/>
  <Override PartName="/ppt/media/image53.jpeg" ContentType="image/jpeg"/>
  <Override PartName="/ppt/media/image1.jpeg" ContentType="image/jpeg"/>
  <Override PartName="/ppt/media/image38.png" ContentType="image/png"/>
  <Override PartName="/ppt/media/image2.jpeg" ContentType="image/jpeg"/>
  <Override PartName="/ppt/media/image3.jpeg" ContentType="image/jpeg"/>
  <Override PartName="/ppt/media/image58.png" ContentType="image/png"/>
  <Override PartName="/ppt/media/image56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31.png" ContentType="image/png"/>
  <Override PartName="/ppt/media/image7.jpeg" ContentType="image/jpeg"/>
  <Override PartName="/ppt/media/image41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jpeg" ContentType="image/jpeg"/>
  <Override PartName="/ppt/media/image39.png" ContentType="image/png"/>
  <Override PartName="/ppt/media/image15.jpeg" ContentType="image/jpeg"/>
  <Override PartName="/ppt/media/image49.png" ContentType="image/png"/>
  <Override PartName="/ppt/media/image16.jpeg" ContentType="image/jpeg"/>
  <Override PartName="/ppt/media/image59.png" ContentType="image/png"/>
  <Override PartName="/ppt/media/image17.jpeg" ContentType="image/jpeg"/>
  <Override PartName="/ppt/media/image22.jpeg" ContentType="image/jpeg"/>
  <Override PartName="/ppt/media/image18.gif" ContentType="image/gif"/>
  <Override PartName="/ppt/media/image20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57.png" ContentType="image/png"/>
  <Override PartName="/ppt/media/image28.jpeg" ContentType="image/jpeg"/>
  <Override PartName="/ppt/media/image29.jpeg" ContentType="image/jpeg"/>
  <Override PartName="/ppt/media/image30.png" ContentType="image/png"/>
  <Override PartName="/ppt/media/image32.png" ContentType="image/png"/>
  <Override PartName="/ppt/media/image48.jpeg" ContentType="image/jpeg"/>
  <Override PartName="/ppt/media/image33.png" ContentType="image/png"/>
  <Override PartName="/ppt/media/image34.png" ContentType="image/png"/>
  <Override PartName="/ppt/media/image35.jpeg" ContentType="image/jpeg"/>
  <Override PartName="/ppt/media/image37.jpeg" ContentType="image/jpeg"/>
  <Override PartName="/ppt/media/image42.jpeg" ContentType="image/jpeg"/>
  <Override PartName="/ppt/media/image40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jpeg" ContentType="image/jpeg"/>
  <Override PartName="/ppt/media/image52.png" ContentType="image/png"/>
  <Override PartName="/ppt/media/image54.png" ContentType="image/png"/>
  <Override PartName="/ppt/media/image55.png" ContentType="image/png"/>
  <Override PartName="/ppt/media/image60.jpeg" ContentType="image/jpeg"/>
  <Override PartName="/ppt/media/image61.png" ContentType="image/png"/>
  <Override PartName="/ppt/media/image62.png" ContentType="image/png"/>
  <Override PartName="/ppt/media/image6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96500" cy="7556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15440" y="431460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6348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4816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8124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1544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4816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8124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90320" y="641880"/>
            <a:ext cx="9115560" cy="271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6348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456560"/>
            <a:ext cx="1005804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/>
          <a:p>
            <a:r>
              <a:rPr b="0" lang="da-DK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32960" y="7027560"/>
            <a:ext cx="3230640" cy="3776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504720" y="7027560"/>
            <a:ext cx="2322000" cy="37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D66BE0D1-04AC-4AAD-9316-1ED422FA4294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8/4/19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9370080" y="6887880"/>
            <a:ext cx="230760" cy="203400"/>
          </a:xfrm>
          <a:prstGeom prst="rect">
            <a:avLst/>
          </a:prstGeom>
        </p:spPr>
        <p:txBody>
          <a:bodyPr lIns="0" rIns="0" tIns="0" bIns="0"/>
          <a:p>
            <a:pPr marL="114840">
              <a:lnSpc>
                <a:spcPct val="100000"/>
              </a:lnSpc>
            </a:pPr>
            <a:fld id="{760DE84C-2331-4177-906B-28B8CBF08A9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iYPJLRVrC18" TargetMode="Externa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hyperlink" Target="http://alexdp.free.fr/violetumleditor/page.php" TargetMode="External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://nclass.sourceforge.net/" TargetMode="External"/><Relationship Id="rId3" Type="http://schemas.openxmlformats.org/officeDocument/2006/relationships/hyperlink" Target="http://people.cs.ksu.edu/~schmidt/501s13/Lectures/VSnotesS.html#0.1" TargetMode="External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www.recreationalflying.com/tutorials/groundschool/index.html" TargetMode="External"/><Relationship Id="rId3" Type="http://schemas.openxmlformats.org/officeDocument/2006/relationships/hyperlink" Target="https://www.grc.nasa.gov/www/k-12/airplane/forces.html" TargetMode="External"/><Relationship Id="rId4" Type="http://schemas.openxmlformats.org/officeDocument/2006/relationships/hyperlink" Target="https://www.grc.nasa.gov/www/k-12/VirtualAero/BottleRocket/airplane/forces.html" TargetMode="External"/><Relationship Id="rId5" Type="http://schemas.openxmlformats.org/officeDocument/2006/relationships/hyperlink" Target="https://www.grc.nasa.gov/www/k-12/UEET/StudentSite/dynamicsofflight.html" TargetMode="External"/><Relationship Id="rId6" Type="http://schemas.openxmlformats.org/officeDocument/2006/relationships/hyperlink" Target="http://jeb.biologists.org/content/218/5/653" TargetMode="External"/><Relationship Id="rId7" Type="http://schemas.openxmlformats.org/officeDocument/2006/relationships/hyperlink" Target="http://heli-air.net/2016/02/08/the-ideal-aerofoil/" TargetMode="External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490320" y="57780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da-DK" sz="4000" spc="-4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da-DK" sz="4000" spc="-12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da-DK" sz="4000" spc="-29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NG</a:t>
            </a:r>
            <a:r>
              <a:rPr b="1" lang="da-DK" sz="40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PHY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da-DK" sz="4000" spc="-12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CAL</a:t>
            </a:r>
            <a:r>
              <a:rPr b="1" lang="da-DK" sz="4000" spc="-168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SYS</a:t>
            </a:r>
            <a:r>
              <a:rPr b="1" lang="da-DK" sz="4000" spc="-29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MS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24000" y="1683720"/>
            <a:ext cx="915372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440" algn="ctr">
              <a:lnSpc>
                <a:spcPct val="100000"/>
              </a:lnSpc>
              <a:spcBef>
                <a:spcPts val="2276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Programming Simulations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4" name="Picture 5" descr=""/>
          <p:cNvPicPr/>
          <p:nvPr/>
        </p:nvPicPr>
        <p:blipFill>
          <a:blip r:embed="rId1"/>
          <a:stretch/>
        </p:blipFill>
        <p:spPr>
          <a:xfrm>
            <a:off x="1924200" y="2863800"/>
            <a:ext cx="6248160" cy="44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508320" y="2066400"/>
            <a:ext cx="7546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Mathematical analysis , Wind tunnel experimentations , Computer simulations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Picture 6" descr=""/>
          <p:cNvPicPr/>
          <p:nvPr/>
        </p:nvPicPr>
        <p:blipFill>
          <a:blip r:embed="rId1"/>
          <a:stretch/>
        </p:blipFill>
        <p:spPr>
          <a:xfrm>
            <a:off x="628560" y="3091320"/>
            <a:ext cx="3967920" cy="2976120"/>
          </a:xfrm>
          <a:prstGeom prst="rect">
            <a:avLst/>
          </a:prstGeom>
          <a:ln>
            <a:noFill/>
          </a:ln>
        </p:spPr>
      </p:pic>
      <p:pic>
        <p:nvPicPr>
          <p:cNvPr id="77" name="Picture 8" descr=""/>
          <p:cNvPicPr/>
          <p:nvPr/>
        </p:nvPicPr>
        <p:blipFill>
          <a:blip r:embed="rId2"/>
          <a:stretch/>
        </p:blipFill>
        <p:spPr>
          <a:xfrm>
            <a:off x="5698440" y="3091320"/>
            <a:ext cx="3769200" cy="310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4" strike="noStrike">
                <a:solidFill>
                  <a:srgbClr val="000000"/>
                </a:solidFill>
                <a:latin typeface="Arial"/>
              </a:rPr>
              <a:t>VR – ”BIRDLY”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64760" y="1675080"/>
            <a:ext cx="9141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Simulation experience of a bird-like flight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Somniacs together with Zurich University of Art and Design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flying simulator “Birdly”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https://www.youtube.com/watch?v=iYPJLRVrC18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0" name="Picture 5" descr=""/>
          <p:cNvPicPr/>
          <p:nvPr/>
        </p:nvPicPr>
        <p:blipFill>
          <a:blip r:embed="rId2"/>
          <a:stretch/>
        </p:blipFill>
        <p:spPr>
          <a:xfrm>
            <a:off x="3346920" y="2875320"/>
            <a:ext cx="5886000" cy="418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7" descr=""/>
          <p:cNvPicPr/>
          <p:nvPr/>
        </p:nvPicPr>
        <p:blipFill>
          <a:blip r:embed="rId1"/>
          <a:stretch/>
        </p:blipFill>
        <p:spPr>
          <a:xfrm>
            <a:off x="4477320" y="2558880"/>
            <a:ext cx="5128560" cy="32634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490320" y="1873080"/>
            <a:ext cx="398664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Their flying cycle consists of upstroke and downstroke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main goal of flight is to minimize physical forces of Gravity during the upstroke and maximize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air-displacement during the downstroke.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Bats do have both day- and nighttime visions (black and white gamma).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Details of objects are missing in their visual system.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Their size and the wingspan influence the flying gait – bigger bats fly faster than the smaller 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They use echolocation for orientation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81760" y="2078280"/>
            <a:ext cx="951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1771560" y="1568520"/>
            <a:ext cx="6383880" cy="58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1"/>
          <a:stretch/>
        </p:blipFill>
        <p:spPr>
          <a:xfrm>
            <a:off x="4890240" y="1949400"/>
            <a:ext cx="4747680" cy="3839400"/>
          </a:xfrm>
          <a:prstGeom prst="rect">
            <a:avLst/>
          </a:prstGeom>
          <a:ln>
            <a:noFill/>
          </a:ln>
        </p:spPr>
      </p:pic>
      <p:pic>
        <p:nvPicPr>
          <p:cNvPr id="89" name="Picture 8" descr=""/>
          <p:cNvPicPr/>
          <p:nvPr/>
        </p:nvPicPr>
        <p:blipFill>
          <a:blip r:embed="rId2"/>
          <a:stretch/>
        </p:blipFill>
        <p:spPr>
          <a:xfrm>
            <a:off x="324000" y="1949400"/>
            <a:ext cx="4171680" cy="38541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344160" y="5938200"/>
            <a:ext cx="41832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Forces influencing the flying body in the air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First Law of Motion 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Planes stay in the air as there´s no Netto-Force influencing them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if there´s no Netto-Force the object at rest stays at rest and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an object at motion stays that way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950360" y="5938200"/>
            <a:ext cx="49453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Having air molecules pushing the plain up is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crucial part of flying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Air speed over the top wing has to be faster than below wing </a:t>
            </a:r>
            <a:r>
              <a:rPr b="0" lang="en-US" sz="12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air pressure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on top will be lower than at the bottom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0" y="1456560"/>
            <a:ext cx="1005804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649440" y="1995120"/>
            <a:ext cx="7737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Newton´s 2nd and 3d laws of motion explain the basic principals of aerodynamics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5" name="Picture 8" descr=""/>
          <p:cNvPicPr/>
          <p:nvPr/>
        </p:nvPicPr>
        <p:blipFill>
          <a:blip r:embed="rId1"/>
          <a:stretch/>
        </p:blipFill>
        <p:spPr>
          <a:xfrm>
            <a:off x="2003760" y="2565720"/>
            <a:ext cx="6244560" cy="46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35320" y="1739520"/>
            <a:ext cx="7671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Pressure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force per unit area perpendicular to it.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Atmospheric pressure has a weight and is attracted to the ground by gravitation.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 is measured in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 = 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490320" y="1739520"/>
            <a:ext cx="7761960" cy="929160"/>
          </a:xfrm>
          <a:prstGeom prst="rect">
            <a:avLst/>
          </a:prstGeom>
          <a:blipFill rotWithShape="0">
            <a:blip r:embed="rId1"/>
            <a:stretch>
              <a:fillRect l="-653" t="-2675" r="0" b="-809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781920" y="3005640"/>
            <a:ext cx="8465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Density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– is the ammount of air contained in the volume of 1. It is decided that at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standard atmospheric conditions 1  = 1.225  (air weight), but density = 0.1250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490320" y="3005640"/>
            <a:ext cx="9048960" cy="801000"/>
          </a:xfrm>
          <a:prstGeom prst="rect">
            <a:avLst/>
          </a:prstGeom>
          <a:blipFill rotWithShape="0">
            <a:blip r:embed="rId2"/>
            <a:stretch>
              <a:fillRect l="-557" t="-3100" r="0" b="-310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490320" y="4159080"/>
            <a:ext cx="9433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mechanical effect of the upcoming airflow is distributed over the surface of the body.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Aerodynamic force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Moment  are applied to the Center of Mass (COM) of the flying body,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490320" y="4159080"/>
            <a:ext cx="9433080" cy="755640"/>
          </a:xfrm>
          <a:prstGeom prst="rect">
            <a:avLst/>
          </a:prstGeom>
          <a:blipFill rotWithShape="0">
            <a:blip r:embed="rId3"/>
            <a:stretch>
              <a:fillRect l="-535" t="-3309" r="0" b="-997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Picture 10" descr=""/>
          <p:cNvPicPr/>
          <p:nvPr/>
        </p:nvPicPr>
        <p:blipFill>
          <a:blip r:embed="rId4"/>
          <a:stretch/>
        </p:blipFill>
        <p:spPr>
          <a:xfrm>
            <a:off x="171360" y="5022720"/>
            <a:ext cx="2590560" cy="2172600"/>
          </a:xfrm>
          <a:prstGeom prst="rect">
            <a:avLst/>
          </a:prstGeom>
          <a:ln>
            <a:noFill/>
          </a:ln>
        </p:spPr>
      </p:pic>
      <p:sp>
        <p:nvSpPr>
          <p:cNvPr id="104" name="CustomShape 8"/>
          <p:cNvSpPr/>
          <p:nvPr/>
        </p:nvSpPr>
        <p:spPr>
          <a:xfrm>
            <a:off x="3214440" y="5509080"/>
            <a:ext cx="6706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All the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forces and Moments are vector units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since they represent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changes of the position of the body in space under the applied forces.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Momentum is applied as soon as the body changes its position in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space.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90320" y="422640"/>
            <a:ext cx="91155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br/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490320" y="422640"/>
            <a:ext cx="9115560" cy="1655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536040" y="2078280"/>
            <a:ext cx="5312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main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Aerodynamic force equation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is the following: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510480" y="2078280"/>
            <a:ext cx="5363640" cy="1207080"/>
          </a:xfrm>
          <a:prstGeom prst="rect">
            <a:avLst/>
          </a:prstGeom>
          <a:blipFill rotWithShape="0">
            <a:blip r:embed="rId2"/>
            <a:stretch>
              <a:fillRect l="-704" t="-2055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713160" y="3285720"/>
            <a:ext cx="80175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coefficient of proportionality and is called the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coefficient of aerodynamic forces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oncoming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flow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-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(depends on the height of the air in the atmosphere).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surface area of the body (consider wings)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538560" y="3285720"/>
            <a:ext cx="8366760" cy="1917000"/>
          </a:xfrm>
          <a:prstGeom prst="rect">
            <a:avLst/>
          </a:prstGeom>
          <a:blipFill rotWithShape="0">
            <a:blip r:embed="rId3"/>
            <a:stretch>
              <a:fillRect l="-452" t="-1312" r="-302" b="-393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7"/>
          <p:cNvSpPr/>
          <p:nvPr/>
        </p:nvSpPr>
        <p:spPr>
          <a:xfrm>
            <a:off x="573480" y="5683320"/>
            <a:ext cx="9009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larger the object/e.g.bat is, the faster it flies (in order to generate lift required to fly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Since wings generate lift due to the flow of air over the wing surface, larger wings with low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wingload (the total weight of an aircraft divided by the area of its wing) would have more lift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any given speed.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90320" y="422640"/>
            <a:ext cx="91155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br/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90320" y="422640"/>
            <a:ext cx="9115560" cy="1655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4794840" y="5226120"/>
            <a:ext cx="51296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coefficient of aerodynamic forces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flow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-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(depends on the height of the air in the atmosphere).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surface area of the body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4763160" y="5226120"/>
            <a:ext cx="5193000" cy="1917000"/>
          </a:xfrm>
          <a:prstGeom prst="rect">
            <a:avLst/>
          </a:prstGeom>
          <a:blipFill rotWithShape="0">
            <a:blip r:embed="rId2"/>
            <a:stretch>
              <a:fillRect l="-727" t="-1312" r="0" b="-462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Picture 5" descr=""/>
          <p:cNvPicPr/>
          <p:nvPr/>
        </p:nvPicPr>
        <p:blipFill>
          <a:blip r:embed="rId3"/>
          <a:stretch/>
        </p:blipFill>
        <p:spPr>
          <a:xfrm>
            <a:off x="490320" y="4664160"/>
            <a:ext cx="3828600" cy="2781360"/>
          </a:xfrm>
          <a:prstGeom prst="rect">
            <a:avLst/>
          </a:prstGeom>
          <a:ln>
            <a:noFill/>
          </a:ln>
        </p:spPr>
      </p:pic>
      <p:pic>
        <p:nvPicPr>
          <p:cNvPr id="117" name="Picture 8" descr=""/>
          <p:cNvPicPr/>
          <p:nvPr/>
        </p:nvPicPr>
        <p:blipFill>
          <a:blip r:embed="rId4"/>
          <a:stretch/>
        </p:blipFill>
        <p:spPr>
          <a:xfrm>
            <a:off x="490320" y="1599840"/>
            <a:ext cx="8523360" cy="283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90320" y="32328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90320" y="32328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90320" y="1873080"/>
            <a:ext cx="93358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Lift on a wing is proportional to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αρ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 is the square of the airspeed.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means that the airspeed influences lift.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Drag and lift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can be presented through the following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equations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(air density) could be replaced with sea-level value = 1.25 kg/ (or 0.125 kg/ - standard atmospheric conditions 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forward Velocity of the wing,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wing area,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 are the coefficients of drag and lift (that are between 1 and 3),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that indicate a capacity of the wing at a given angle of incidence 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generate drag and lift.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is the sum of weight/Gravity and Thrust in order to overcome Drag.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That is why at high speeds Thrust increases a lot, while Drag increases at low speeds.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 general with speed increase Thrust and Drag increase exponentially.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490320" y="1873080"/>
            <a:ext cx="9335880" cy="5355000"/>
          </a:xfrm>
          <a:prstGeom prst="rect">
            <a:avLst/>
          </a:prstGeom>
          <a:blipFill rotWithShape="0">
            <a:blip r:embed="rId2"/>
            <a:stretch>
              <a:fillRect l="-540" t="-470" r="0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4188960" y="3016080"/>
            <a:ext cx="7891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Drag: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Lift: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3371760" y="3016080"/>
            <a:ext cx="2423520" cy="935280"/>
          </a:xfrm>
          <a:prstGeom prst="rect">
            <a:avLst/>
          </a:prstGeom>
          <a:blipFill rotWithShape="0">
            <a:blip r:embed="rId3"/>
            <a:stretch>
              <a:fillRect l="-2080" t="-2691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9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da-DK" sz="4400" spc="-4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INE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00120" y="1766160"/>
            <a:ext cx="6962400" cy="28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14280" indent="-3013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333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oday</a:t>
            </a:r>
            <a:r>
              <a:rPr b="0" lang="en-US" sz="2800" spc="-12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US" sz="2800" spc="-4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800" spc="-11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top</a:t>
            </a:r>
            <a:r>
              <a:rPr b="0" lang="en-US" sz="2800" spc="-12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800" spc="4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s: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4" strike="noStrike">
                <a:solidFill>
                  <a:srgbClr val="000000"/>
                </a:solidFill>
                <a:latin typeface="Arial"/>
              </a:rPr>
              <a:t>VR (shortly)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4" strike="noStrike">
                <a:solidFill>
                  <a:srgbClr val="000000"/>
                </a:solidFill>
                <a:latin typeface="Arial"/>
              </a:rPr>
              <a:t>Aerodynamics of biological motion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8" strike="noStrike">
                <a:solidFill>
                  <a:srgbClr val="000000"/>
                </a:solidFill>
                <a:latin typeface="Arial"/>
              </a:rPr>
              <a:t>Group work and exercises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8" strike="noStrike">
                <a:solidFill>
                  <a:srgbClr val="000000"/>
                </a:solidFill>
                <a:latin typeface="Arial"/>
              </a:rPr>
              <a:t>Deliveries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6343560" y="3473280"/>
            <a:ext cx="3657240" cy="36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90320" y="2790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90320" y="2790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38400" y="2025720"/>
            <a:ext cx="94194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() and () coefficients can be calculated both theoretically and experimentally.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Thus according to Kutta – Joukowski theorem, for a plane-parallel flow of the wing at small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angles of the attack,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Lift Coefficient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() could be calculated through the following equation: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From this equation on could see that   - is an attack angle (the angle between the flow velocity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the chord of the wing),  - the angle of zero lift,  - is the coefficient, depending on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shape of the wing profile, such as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 slight thin curved plate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Kutta – Joukowski theorem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338400" y="2025720"/>
            <a:ext cx="9419400" cy="2584800"/>
          </a:xfrm>
          <a:prstGeom prst="rect">
            <a:avLst/>
          </a:prstGeom>
          <a:blipFill rotWithShape="0">
            <a:blip r:embed="rId2"/>
            <a:stretch>
              <a:fillRect l="-535" t="-97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8" name="Picture 8" descr=""/>
          <p:cNvPicPr/>
          <p:nvPr/>
        </p:nvPicPr>
        <p:blipFill>
          <a:blip r:embed="rId3"/>
          <a:stretch/>
        </p:blipFill>
        <p:spPr>
          <a:xfrm>
            <a:off x="2696400" y="4610880"/>
            <a:ext cx="4703040" cy="278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10" descr=""/>
          <p:cNvPicPr/>
          <p:nvPr/>
        </p:nvPicPr>
        <p:blipFill>
          <a:blip r:embed="rId1"/>
          <a:stretch/>
        </p:blipFill>
        <p:spPr>
          <a:xfrm>
            <a:off x="0" y="3196080"/>
            <a:ext cx="6525000" cy="30718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546480" y="1644480"/>
            <a:ext cx="9357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Locomotor kinetics (vertical lift to overcome gravity and thrust to overcome drag) and kinematics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should be to considered together with wing size and shape (bat´s wing is ideal aerofoil), 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angle of the attack (</a:t>
            </a:r>
            <a:r>
              <a:rPr b="1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controls the lift.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Flight locomotion is divided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downstroke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which produced one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wingbeat cycle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14" descr=""/>
          <p:cNvPicPr/>
          <p:nvPr/>
        </p:nvPicPr>
        <p:blipFill>
          <a:blip r:embed="rId2"/>
          <a:stretch/>
        </p:blipFill>
        <p:spPr>
          <a:xfrm>
            <a:off x="6572160" y="3972600"/>
            <a:ext cx="3387240" cy="187812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48920" y="1836720"/>
            <a:ext cx="419076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Downstroke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(when the wing goes down it opens in the joint similar to an umbrella principle and creates the following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 surface become bigger,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drag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thrust decreases,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low speed = 50°;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high speed = 10° (in both cases lift is preserved).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 highly streamlined wing would have a high lift coefficient and low drag coefficient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5276880" y="1797120"/>
            <a:ext cx="4571640" cy="31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(when the wing goes up, it bents at the joint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 surface become smaller,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lift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thrust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drag decreases,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low speed = -70°;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high speed = -10° (in both cases lift is preserved).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 less streamlined wing would have a lower lift coefficient and higher drag coefficient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569880" y="5454720"/>
            <a:ext cx="3258720" cy="17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7" name="Formula 5"/>
              <p:cNvSpPr txBox="1"/>
              <p:nvPr/>
            </p:nvSpPr>
            <p:spPr>
              <a:xfrm>
                <a:off x="6584760" y="6445080"/>
                <a:ext cx="977760" cy="61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38" name="CustomShape 6"/>
          <p:cNvSpPr/>
          <p:nvPr/>
        </p:nvSpPr>
        <p:spPr>
          <a:xfrm>
            <a:off x="6584760" y="6445080"/>
            <a:ext cx="977760" cy="610560"/>
          </a:xfrm>
          <a:prstGeom prst="rect">
            <a:avLst/>
          </a:prstGeom>
          <a:blipFill rotWithShape="0">
            <a:blip r:embed="rId1"/>
            <a:stretch>
              <a:fillRect l="0" t="0" r="0" b="-19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5299920" y="5470920"/>
            <a:ext cx="3372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5276880" y="5470920"/>
            <a:ext cx="3418560" cy="974160"/>
          </a:xfrm>
          <a:prstGeom prst="rect">
            <a:avLst/>
          </a:prstGeom>
          <a:blipFill rotWithShape="0">
            <a:blip r:embed="rId2"/>
            <a:stretch>
              <a:fillRect l="-740" t="0" r="0" b="-510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99960" y="1568520"/>
            <a:ext cx="3258720" cy="17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3" name="Formula 3"/>
              <p:cNvSpPr txBox="1"/>
              <p:nvPr/>
            </p:nvSpPr>
            <p:spPr>
              <a:xfrm>
                <a:off x="5657760" y="2571840"/>
                <a:ext cx="977760" cy="61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4" name="CustomShape 4"/>
          <p:cNvSpPr/>
          <p:nvPr/>
        </p:nvSpPr>
        <p:spPr>
          <a:xfrm>
            <a:off x="5657760" y="2571840"/>
            <a:ext cx="977760" cy="610560"/>
          </a:xfrm>
          <a:prstGeom prst="rect">
            <a:avLst/>
          </a:prstGeom>
          <a:blipFill rotWithShape="0">
            <a:blip r:embed="rId1"/>
            <a:stretch>
              <a:fillRect l="0" t="0" r="0" b="-19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4614120" y="1582200"/>
            <a:ext cx="3372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4591080" y="1582200"/>
            <a:ext cx="3418560" cy="974160"/>
          </a:xfrm>
          <a:prstGeom prst="rect">
            <a:avLst/>
          </a:prstGeom>
          <a:blipFill rotWithShape="0">
            <a:blip r:embed="rId2"/>
            <a:stretch>
              <a:fillRect l="-366" t="-1285" r="0" b="-51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7" name="Picture 9" descr=""/>
          <p:cNvPicPr/>
          <p:nvPr/>
        </p:nvPicPr>
        <p:blipFill>
          <a:blip r:embed="rId3"/>
          <a:stretch/>
        </p:blipFill>
        <p:spPr>
          <a:xfrm>
            <a:off x="1504440" y="3745440"/>
            <a:ext cx="7086960" cy="117252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148" name="Picture 10" descr=""/>
          <p:cNvPicPr/>
          <p:nvPr/>
        </p:nvPicPr>
        <p:blipFill>
          <a:blip r:embed="rId4"/>
          <a:srcRect l="0" t="0" r="11253" b="0"/>
          <a:stretch/>
        </p:blipFill>
        <p:spPr>
          <a:xfrm>
            <a:off x="2990880" y="5279400"/>
            <a:ext cx="3500280" cy="213048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81240" y="1873080"/>
            <a:ext cx="9326520" cy="46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Hovering flight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highest value of the angle of the attack reaches 80° to -60°.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In general, during the flight, wings produce thrust while the whole body produces drag.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Furthermore during linear horizontal movement Thrust almost = Drag Force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(But remember the slight difference in coefficients! 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Maximum wingspan decreases,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Wingbeat period increases (the time to complete wingbeat cycle),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Angle of the attack decreases (the angle of the wing chord relative to the incoming air flow)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Coefficient decreases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Bat do accelerate their flight by a change in forward velocity between the beginning of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 beat cycle and the end of the wingbeat cycle, divided by the duration of the wingbeat cycle.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the help of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stalling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(reducing  by increasing attack angle due to speed reduction) their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wings bats achieve a great momentary lift increase, which gives them a possibility of making sharp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turns during the flight.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24000" y="1873080"/>
            <a:ext cx="9441360" cy="4708800"/>
          </a:xfrm>
          <a:prstGeom prst="rect">
            <a:avLst/>
          </a:prstGeom>
          <a:blipFill rotWithShape="0">
            <a:blip r:embed="rId1"/>
            <a:stretch>
              <a:fillRect l="-534" t="-532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17400" y="1900080"/>
            <a:ext cx="90784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Wingbeat Cycle: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Upstroke &amp; Downstroke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Angle of the attack ():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controls Lift, Drag and Thrust forces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horizontal position of the hands (stretched to the sides) should be taken as a 0 angle of the attack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Positive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(0+180°) – hands are going up in upstroke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Negative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(0-180°) – hands are going down in downstroke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Hovering Flight: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When the flying body starts hovering it does not have velocity, which means that the moving speed = 0. However the air speed would move it forward instead.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Stalling: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reducing  by increasing attack angle due to speed reduction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Forces influencing the body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Calculate only aerodynamic force and then use it in accordance with different coefficients (Thrust, Drag, Lift). Gravity is not changeable and should be present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617400" y="1900080"/>
            <a:ext cx="9078480" cy="5355000"/>
          </a:xfrm>
          <a:prstGeom prst="rect">
            <a:avLst/>
          </a:prstGeom>
          <a:blipFill rotWithShape="0">
            <a:blip r:embed="rId1"/>
            <a:stretch>
              <a:fillRect l="-557" t="-470" r="-416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617400" y="1900080"/>
            <a:ext cx="90784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The Main Aerodynamic Force and Dynamic Pressure: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airSpeed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could be calculated as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:  Ground Speed – Wind Speed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617400" y="1900080"/>
            <a:ext cx="9078480" cy="3934440"/>
          </a:xfrm>
          <a:prstGeom prst="rect">
            <a:avLst/>
          </a:prstGeom>
          <a:blipFill rotWithShape="0">
            <a:blip r:embed="rId1"/>
            <a:stretch>
              <a:fillRect l="-556" t="-63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073520" y="6292800"/>
            <a:ext cx="7948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You have got all data in the tables/figures in the previous slides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17400" y="1900080"/>
            <a:ext cx="90784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Lift Coefficient and 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 is ideal airfoil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Drag Coefficient and Drag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Positive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0 + 180°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 arms are above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Negative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0 –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 arms are below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Angle calculation should take into consideration player´s interchangeable position in the virtual world (player moves around the scene)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617400" y="1900080"/>
            <a:ext cx="9078480" cy="5355000"/>
          </a:xfrm>
          <a:prstGeom prst="rect">
            <a:avLst/>
          </a:prstGeom>
          <a:blipFill rotWithShape="0">
            <a:blip r:embed="rId1"/>
            <a:stretch>
              <a:fillRect l="-558" t="-470" r="-279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0" y="1719000"/>
            <a:ext cx="7867440" cy="57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1.1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840" cy="3081960"/>
          </a:xfrm>
          <a:prstGeom prst="rect">
            <a:avLst/>
          </a:prstGeom>
          <a:ln>
            <a:noFill/>
          </a:ln>
        </p:spPr>
      </p:pic>
      <p:sp>
        <p:nvSpPr>
          <p:cNvPr id="166" name="TextShape 2"/>
          <p:cNvSpPr txBox="1"/>
          <p:nvPr/>
        </p:nvSpPr>
        <p:spPr>
          <a:xfrm>
            <a:off x="490320" y="1949400"/>
            <a:ext cx="8823600" cy="369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In Unity: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1.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Create 2 virtual trackables 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(2 objects) and make controls for them (so that they are able to move on the scene either with buttons or mouse)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2.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In a T-pose make a calibration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: if hands/trackables are stretched to the sides their angle = zero. Calibration should take 5 seconds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3.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Calculate angle 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(without using inbuilt Unity angle function)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a) if hands/trackables move up, the angle should be positive (calculated from zero angle)</a:t>
            </a: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b) if hands/trackables move down the angle should be negative (calculated from zero angle)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When delivering export the package from Unity and upload it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Remember to comment! </a:t>
            </a: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In each line - explain in the comments what have you done and why.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32440" y="6597720"/>
            <a:ext cx="730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Should you consider world or local coordinates when calculating the angle?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WHY BAT?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" name="Picture 9" descr=""/>
          <p:cNvPicPr/>
          <p:nvPr/>
        </p:nvPicPr>
        <p:blipFill>
          <a:blip r:embed="rId1"/>
          <a:stretch/>
        </p:blipFill>
        <p:spPr>
          <a:xfrm>
            <a:off x="4362480" y="1797120"/>
            <a:ext cx="4304880" cy="560160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704880" y="2025720"/>
            <a:ext cx="365724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Flying mammals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Hand-wing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Morphologically different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body from a human body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(embodiment in VR), but anatomically similar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Biomimicry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BREAK !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415440" y="2348280"/>
            <a:ext cx="9265680" cy="376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Picture 8" descr=""/>
          <p:cNvPicPr/>
          <p:nvPr/>
        </p:nvPicPr>
        <p:blipFill>
          <a:blip r:embed="rId1"/>
          <a:stretch/>
        </p:blipFill>
        <p:spPr>
          <a:xfrm>
            <a:off x="246960" y="1873080"/>
            <a:ext cx="9601920" cy="54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1.2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840" cy="308196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415440" y="2348280"/>
            <a:ext cx="9265680" cy="25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Create a </a:t>
            </a:r>
            <a:r>
              <a:rPr b="1" lang="da-DK" sz="2800" spc="-1" strike="noStrike">
                <a:solidFill>
                  <a:srgbClr val="000000"/>
                </a:solidFill>
                <a:latin typeface="Arial"/>
              </a:rPr>
              <a:t>User-Case Diagram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for the flight, taking into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consideration input gestures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444240" y="6521400"/>
            <a:ext cx="4512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 a suggestion: Nclass or Violet: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http://alexdp.free.fr/violetumleditor/page.php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1.2 - Example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84440" cy="1892520"/>
          </a:xfrm>
          <a:prstGeom prst="rect">
            <a:avLst/>
          </a:prstGeom>
          <a:ln>
            <a:noFill/>
          </a:ln>
        </p:spPr>
      </p:pic>
      <p:pic>
        <p:nvPicPr>
          <p:cNvPr id="177" name="Picture 7" descr=""/>
          <p:cNvPicPr/>
          <p:nvPr/>
        </p:nvPicPr>
        <p:blipFill>
          <a:blip r:embed="rId2"/>
          <a:stretch/>
        </p:blipFill>
        <p:spPr>
          <a:xfrm>
            <a:off x="2590920" y="1873080"/>
            <a:ext cx="4914720" cy="530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1.3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6281640" y="3244680"/>
            <a:ext cx="3390480" cy="3809520"/>
          </a:xfrm>
          <a:prstGeom prst="rect">
            <a:avLst/>
          </a:prstGeom>
          <a:ln>
            <a:noFill/>
          </a:ln>
        </p:spPr>
      </p:pic>
      <p:sp>
        <p:nvSpPr>
          <p:cNvPr id="180" name="TextShape 2"/>
          <p:cNvSpPr txBox="1"/>
          <p:nvPr/>
        </p:nvSpPr>
        <p:spPr>
          <a:xfrm>
            <a:off x="415440" y="2348280"/>
            <a:ext cx="926568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Create a Class-Diagram out of the User-Case Diagram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53240" y="5460480"/>
            <a:ext cx="68760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 a suggestion for Class-Diagram: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http://nclass.sourceforge.net/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http://people.cs.ksu.edu/~schmidt/501s13/Lectures/VSnotesS.html#0.1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1.3 - Example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95240" cy="1904760"/>
          </a:xfrm>
          <a:prstGeom prst="rect">
            <a:avLst/>
          </a:prstGeom>
          <a:ln>
            <a:noFill/>
          </a:ln>
        </p:spPr>
      </p:pic>
      <p:pic>
        <p:nvPicPr>
          <p:cNvPr id="184" name="Picture 7" descr=""/>
          <p:cNvPicPr/>
          <p:nvPr/>
        </p:nvPicPr>
        <p:blipFill>
          <a:blip r:embed="rId2"/>
          <a:stretch/>
        </p:blipFill>
        <p:spPr>
          <a:xfrm>
            <a:off x="2413080" y="1568520"/>
            <a:ext cx="5270040" cy="585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1.4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Picture 3" descr=""/>
          <p:cNvPicPr/>
          <p:nvPr/>
        </p:nvPicPr>
        <p:blipFill>
          <a:blip r:embed="rId1"/>
          <a:stretch/>
        </p:blipFill>
        <p:spPr>
          <a:xfrm>
            <a:off x="7339680" y="4616280"/>
            <a:ext cx="2379240" cy="2673360"/>
          </a:xfrm>
          <a:prstGeom prst="rect">
            <a:avLst/>
          </a:prstGeom>
          <a:ln>
            <a:noFill/>
          </a:ln>
        </p:spPr>
      </p:pic>
      <p:sp>
        <p:nvSpPr>
          <p:cNvPr id="187" name="TextShape 2"/>
          <p:cNvSpPr txBox="1"/>
          <p:nvPr/>
        </p:nvSpPr>
        <p:spPr>
          <a:xfrm>
            <a:off x="415440" y="2139480"/>
            <a:ext cx="926568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Split your working load and start programming the flight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36320" y="2945160"/>
            <a:ext cx="80449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Inspiration: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https://www.recreationalflying.com/tutorials/groundschool/index.html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https://www.grc.nasa.gov/www/k-12/airplane/forces.html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https://www.grc.nasa.gov/www/k-12/VirtualAero/BottleRocket/airplane/forces.html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https://www.grc.nasa.gov/www/k-12/UEET/StudentSite/dynamicsofflight.html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6"/>
              </a:rPr>
              <a:t>http://jeb.biologists.org/content/218/5/653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7"/>
              </a:rPr>
              <a:t>http://heli-air.net/2016/02/08/the-ideal-aerofoil/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468000" y="3492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468000" y="3492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95240" y="1935720"/>
            <a:ext cx="834804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Thrust Force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is another mechanical force, described by Newton´s third law of motion.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is the amount needed to accelerate 1 kg of mass at the rate of 1 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Where  - is a rate of change of mass with respect to time,  - is speed of the gasses.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depends only on the velocity change across the engine.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is produced only when bat starts flapping the wings.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76800" y="1935720"/>
            <a:ext cx="8585280" cy="3049560"/>
          </a:xfrm>
          <a:prstGeom prst="rect">
            <a:avLst/>
          </a:prstGeom>
          <a:blipFill rotWithShape="0">
            <a:blip r:embed="rId2"/>
            <a:stretch>
              <a:fillRect l="-442" t="-412" r="0" b="-206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621360" y="2090160"/>
            <a:ext cx="88099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Includes several general laws of motion of the gas (mostly air) as well as interaction between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gas and moving bodies in this medium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the main parameters, characterizing air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: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Temperature,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Density,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Pressure.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619560" y="4035600"/>
            <a:ext cx="8570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standard or normal atmosphere for a 0 level is considered to be a mean of a sea level.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Gravity is neglected it could be assumed that air movement occurs in a horizontal plane,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means that potential energy of air mass does not change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6" name="Picture 6" descr=""/>
          <p:cNvPicPr/>
          <p:nvPr/>
        </p:nvPicPr>
        <p:blipFill>
          <a:blip r:embed="rId1"/>
          <a:stretch/>
        </p:blipFill>
        <p:spPr>
          <a:xfrm>
            <a:off x="1503360" y="5149800"/>
            <a:ext cx="6803640" cy="223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90320" y="3708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490320" y="3708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842040" y="1873080"/>
            <a:ext cx="8316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airflow around the wing is the following: the mass flow is proportional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the air density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 (kg/)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the wing area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 (plan surface from above in 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the airspeed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 (speed m/s)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This means that mass flow is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ρVS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kg/s, which comes directly from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Bernoulli gas equation:  where 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dynamic pressure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thrust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 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90320" y="1873080"/>
            <a:ext cx="9020160" cy="1369080"/>
          </a:xfrm>
          <a:prstGeom prst="rect">
            <a:avLst/>
          </a:prstGeom>
          <a:blipFill rotWithShape="0">
            <a:blip r:embed="rId2"/>
            <a:stretch>
              <a:fillRect l="-559" t="-1850" r="0" b="-18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547920" y="3359520"/>
            <a:ext cx="90172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Airspeed leaving the bottom of the wing is proportional to the flight speed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the angle of attack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of the 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α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critical angle of the attack of the wings = 15°, the airflow on the top surface is disrupted,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means that the lift decreases and is not proportional anymore to the angle of the attack.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the same time drag increases and the bird can go down like a brick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Picture 9" descr=""/>
          <p:cNvPicPr/>
          <p:nvPr/>
        </p:nvPicPr>
        <p:blipFill>
          <a:blip r:embed="rId3"/>
          <a:stretch/>
        </p:blipFill>
        <p:spPr>
          <a:xfrm>
            <a:off x="89640" y="5113800"/>
            <a:ext cx="9969120" cy="242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VR – WHAT IS IT ?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490320" y="3397320"/>
            <a:ext cx="5754960" cy="38761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490320" y="1804320"/>
            <a:ext cx="341100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VR  -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Ultimate communication medium simulated with help of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computer generated images and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visited with VR hardware (Biocca)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724800" y="1804320"/>
            <a:ext cx="314604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Presence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 a  sense of "being there" (mental concept as a reaction to technological immersion),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always consider laws of physics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Immersion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how much the user is immersed in the virtual world (physical presence)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Action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Reaction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WHAT TO CONSIDER (VR APP)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489600" y="1797120"/>
            <a:ext cx="72666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Real-Time Programming (sensory technology based on human perception):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Visual input (binocular vision &amp;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Audio (binaural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Proprioception (movement of the body &amp; gestural inputs)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Touch (haptics)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Vestibular sense (through vision or audio input)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Taste &amp; Smell (way out of 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league atm!)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Interaction (impact with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environment and feedback)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Digital Narrative principals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(purpose to the VR users)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Picture 6" descr=""/>
          <p:cNvPicPr/>
          <p:nvPr/>
        </p:nvPicPr>
        <p:blipFill>
          <a:blip r:embed="rId1"/>
          <a:stretch/>
        </p:blipFill>
        <p:spPr>
          <a:xfrm>
            <a:off x="4151880" y="3883680"/>
            <a:ext cx="5714640" cy="32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2381400" y="1923120"/>
            <a:ext cx="9265680" cy="429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69800" indent="-302040"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Greek Legend About Icarus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" name="Picture 12" descr=""/>
          <p:cNvPicPr/>
          <p:nvPr/>
        </p:nvPicPr>
        <p:blipFill>
          <a:blip r:embed="rId1"/>
          <a:stretch/>
        </p:blipFill>
        <p:spPr>
          <a:xfrm>
            <a:off x="1063800" y="2648520"/>
            <a:ext cx="7968960" cy="44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415440" y="1949400"/>
            <a:ext cx="9265680" cy="429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69800" indent="-302040"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The first kite - China around 5</a:t>
            </a:r>
            <a:r>
              <a:rPr b="0" lang="da-DK" sz="2800" spc="-1" strike="noStrike" baseline="30000">
                <a:solidFill>
                  <a:srgbClr val="000000"/>
                </a:solidFill>
                <a:latin typeface="Arial"/>
              </a:rPr>
              <a:t>th</a:t>
            </a: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 century B.C. by Mozi and Lu Ban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" name="Picture 5" descr=""/>
          <p:cNvPicPr/>
          <p:nvPr/>
        </p:nvPicPr>
        <p:blipFill>
          <a:blip r:embed="rId1"/>
          <a:stretch/>
        </p:blipFill>
        <p:spPr>
          <a:xfrm>
            <a:off x="628560" y="3070080"/>
            <a:ext cx="2446920" cy="3731040"/>
          </a:xfrm>
          <a:prstGeom prst="rect">
            <a:avLst/>
          </a:prstGeom>
          <a:ln>
            <a:noFill/>
          </a:ln>
        </p:spPr>
      </p:pic>
      <p:pic>
        <p:nvPicPr>
          <p:cNvPr id="64" name="Picture 7" descr=""/>
          <p:cNvPicPr/>
          <p:nvPr/>
        </p:nvPicPr>
        <p:blipFill>
          <a:blip r:embed="rId2"/>
          <a:stretch/>
        </p:blipFill>
        <p:spPr>
          <a:xfrm>
            <a:off x="4438800" y="3070080"/>
            <a:ext cx="4990680" cy="373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517680" y="1823400"/>
            <a:ext cx="9073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During the renaissance period Leonardo da Vinci studied aerodynamics principles through birds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flight, though his works were unknown for almost 300 centuries.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" name="Picture 6" descr=""/>
          <p:cNvPicPr/>
          <p:nvPr/>
        </p:nvPicPr>
        <p:blipFill>
          <a:blip r:embed="rId1"/>
          <a:stretch/>
        </p:blipFill>
        <p:spPr>
          <a:xfrm>
            <a:off x="2114640" y="2787480"/>
            <a:ext cx="586692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1248480" y="1949040"/>
            <a:ext cx="759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Fundamental concepts of aerodynamics were first presented in the 18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century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Picture 5" descr=""/>
          <p:cNvPicPr/>
          <p:nvPr/>
        </p:nvPicPr>
        <p:blipFill>
          <a:blip r:embed="rId1"/>
          <a:stretch/>
        </p:blipFill>
        <p:spPr>
          <a:xfrm>
            <a:off x="1114560" y="2863800"/>
            <a:ext cx="7867440" cy="42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Application>LibreOffice/6.0.4.2$Windows_x86 LibreOffice_project/9b0d9b32d5dcda91d2f1a96dc04c645c450872bf</Application>
  <Words>2493</Words>
  <Paragraphs>338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2018-02-26T12:08:15Z</dcterms:created>
  <dc:creator>Martin Kraus</dc:creator>
  <dc:description/>
  <dc:language>en-US</dc:language>
  <cp:lastModifiedBy/>
  <dcterms:modified xsi:type="dcterms:W3CDTF">2019-08-04T02:34:15Z</dcterms:modified>
  <cp:revision>220</cp:revision>
  <dc:subject/>
  <dc:title>AAU, MED8, SPRING 2018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reated">
    <vt:filetime>2014-02-07T00:00:00Z</vt:filetime>
  </property>
  <property fmtid="{D5CDD505-2E9C-101B-9397-08002B2CF9AE}" pid="4" name="Creator">
    <vt:lpwstr>Acrobat PDFMaker 10.1 for Word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2018-02-26T00:00:00Z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Custom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38</vt:i4>
  </property>
</Properties>
</file>